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73" r:id="rId3"/>
    <p:sldId id="266" r:id="rId4"/>
    <p:sldId id="267" r:id="rId5"/>
    <p:sldId id="268" r:id="rId6"/>
    <p:sldId id="269" r:id="rId7"/>
    <p:sldId id="270" r:id="rId8"/>
    <p:sldId id="271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1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DF1FB-0F48-448B-9B84-34E1E0FD28BD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49E64-3B68-4F1D-AD63-8FA75CE1FB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52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956B8-0154-4B97-89B1-2530DEB4A688}" type="slidenum">
              <a:rPr lang="ru-RU" smtClean="0">
                <a:solidFill>
                  <a:prstClr val="black"/>
                </a:solidFill>
              </a:rPr>
              <a:pPr/>
              <a:t>1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998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49E64-3B68-4F1D-AD63-8FA75CE1FBD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610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49E64-3B68-4F1D-AD63-8FA75CE1FBD3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10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49E64-3B68-4F1D-AD63-8FA75CE1FBD3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10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49E64-3B68-4F1D-AD63-8FA75CE1FBD3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10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49E64-3B68-4F1D-AD63-8FA75CE1FBD3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10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49E64-3B68-4F1D-AD63-8FA75CE1FBD3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101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249E64-3B68-4F1D-AD63-8FA75CE1FBD3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10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25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74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4020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381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4161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3586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5037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473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3435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518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400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8545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3266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70311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45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106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115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04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71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212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311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3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6C2EE3-7EE1-455A-BAB6-BDF4FEDF0963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D3497-709E-4F60-B0EE-8C167A1FCE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37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4C035-73F8-4A89-85CD-CE5B61BDAB2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10.12.2012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D43D5-C2C5-4514-B3B6-B042DD735E1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6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0465" y="16227"/>
            <a:ext cx="8424936" cy="48965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FadeRight">
              <a:avLst/>
            </a:prstTxWarp>
          </a:bodyPr>
          <a:lstStyle/>
          <a:p>
            <a:pPr algn="ctr"/>
            <a:r>
              <a:rPr lang="ru-RU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gradFill>
                  <a:gsLst>
                    <a:gs pos="0">
                      <a:srgbClr val="00B050"/>
                    </a:gs>
                    <a:gs pos="39999">
                      <a:srgbClr val="FF0000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Тренажер по  терминам. Обществознание </a:t>
            </a:r>
          </a:p>
          <a:p>
            <a:pPr algn="ctr"/>
            <a:r>
              <a:rPr lang="ru-RU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gradFill>
                  <a:gsLst>
                    <a:gs pos="0">
                      <a:srgbClr val="00B050"/>
                    </a:gs>
                    <a:gs pos="39999">
                      <a:srgbClr val="FF0000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7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gradFill>
                  <a:gsLst>
                    <a:gs pos="0">
                      <a:srgbClr val="00B050"/>
                    </a:gs>
                    <a:gs pos="39999">
                      <a:srgbClr val="FF0000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кл</a:t>
            </a:r>
            <a:r>
              <a:rPr lang="ru-RU" sz="7200" b="1" dirty="0" smtClean="0">
                <a:ln w="18415" cmpd="sng">
                  <a:solidFill>
                    <a:srgbClr val="FFFFFF"/>
                  </a:solidFill>
                  <a:prstDash val="solid"/>
                </a:ln>
                <a:gradFill>
                  <a:gsLst>
                    <a:gs pos="0">
                      <a:srgbClr val="00B050"/>
                    </a:gs>
                    <a:gs pos="39999">
                      <a:srgbClr val="FF0000"/>
                    </a:gs>
                    <a:gs pos="70000">
                      <a:srgbClr val="181CC7"/>
                    </a:gs>
                    <a:gs pos="88000">
                      <a:srgbClr val="7005D4"/>
                    </a:gs>
                    <a:gs pos="100000">
                      <a:srgbClr val="8C3D91"/>
                    </a:gs>
                  </a:gsLst>
                  <a:lin ang="5400000" scaled="0"/>
                </a:gra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7200" b="1" dirty="0">
              <a:ln w="18415" cmpd="sng">
                <a:solidFill>
                  <a:srgbClr val="FFFFFF"/>
                </a:solidFill>
                <a:prstDash val="solid"/>
              </a:ln>
              <a:gradFill>
                <a:gsLst>
                  <a:gs pos="0">
                    <a:srgbClr val="00B050"/>
                  </a:gs>
                  <a:gs pos="39999">
                    <a:srgbClr val="FF0000"/>
                  </a:gs>
                  <a:gs pos="70000">
                    <a:srgbClr val="181CC7"/>
                  </a:gs>
                  <a:gs pos="88000">
                    <a:srgbClr val="7005D4"/>
                  </a:gs>
                  <a:gs pos="100000">
                    <a:srgbClr val="8C3D91"/>
                  </a:gs>
                </a:gsLst>
                <a:lin ang="5400000" scaled="0"/>
              </a:gra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B050"/>
                </a:solidFill>
              </a:rPr>
              <a:t>Чупров Л.А. МКОУ СОШ №3 с. Камень-Рыболов </a:t>
            </a:r>
            <a:r>
              <a:rPr lang="ru-RU" sz="1200" dirty="0" err="1" smtClean="0">
                <a:solidFill>
                  <a:srgbClr val="00B050"/>
                </a:solidFill>
              </a:rPr>
              <a:t>Ханкайского</a:t>
            </a:r>
            <a:r>
              <a:rPr lang="ru-RU" sz="1200" dirty="0" smtClean="0">
                <a:solidFill>
                  <a:srgbClr val="00B050"/>
                </a:solidFill>
              </a:rPr>
              <a:t> района Приморского края</a:t>
            </a:r>
            <a:endParaRPr lang="ru-RU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32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709265"/>
              </p:ext>
            </p:extLst>
          </p:nvPr>
        </p:nvGraphicFramePr>
        <p:xfrm>
          <a:off x="0" y="21298"/>
          <a:ext cx="9036496" cy="67920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555776"/>
                <a:gridCol w="6480720"/>
              </a:tblGrid>
              <a:tr h="860968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Страна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Территория, которая имеет определенные границы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60968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Государство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Система</a:t>
                      </a:r>
                      <a:r>
                        <a:rPr lang="ru-RU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органов управления, определяющая порядок жизни на определенной территории.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43620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Государство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Основной институт политической системы общества, организующий, направляющий</a:t>
                      </a:r>
                      <a:r>
                        <a:rPr lang="ru-RU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контролирующий его развитие.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60968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Общество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Совокупность</a:t>
                      </a:r>
                      <a:r>
                        <a:rPr lang="ru-RU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различных социальных групп, взаимодействующих друг с другом.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60968"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Аграрное общество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Ступень в развитии общества, в котором преобладает сельское хозяйство.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60968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Индустриальное общество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Ступень в развитии общества, в котором преобладает промышленность.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43620"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Информационное (постиндустриальное общество)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Общество, в котором главную роль играют знания и информация.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69432" y="-12982"/>
            <a:ext cx="6558677" cy="8640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2507" y="9565"/>
            <a:ext cx="2556925" cy="867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69432" y="856964"/>
            <a:ext cx="6533728" cy="8640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1432" y="891309"/>
            <a:ext cx="2548000" cy="867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69432" y="1731336"/>
            <a:ext cx="6546237" cy="12553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2507" y="1750067"/>
            <a:ext cx="2556925" cy="12758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69432" y="3004457"/>
            <a:ext cx="6555502" cy="8640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1432" y="2993098"/>
            <a:ext cx="2548000" cy="867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60237" y="3855980"/>
            <a:ext cx="6588833" cy="8640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3824538"/>
            <a:ext cx="2569432" cy="867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569432" y="4705573"/>
            <a:ext cx="6546237" cy="8640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1432" y="4705573"/>
            <a:ext cx="2548000" cy="867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569432" y="5569670"/>
            <a:ext cx="6586060" cy="12494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5955" y="5569670"/>
            <a:ext cx="2553477" cy="1288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65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382253"/>
              </p:ext>
            </p:extLst>
          </p:nvPr>
        </p:nvGraphicFramePr>
        <p:xfrm>
          <a:off x="0" y="21298"/>
          <a:ext cx="9036496" cy="6836703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339752"/>
                <a:gridCol w="6696744"/>
              </a:tblGrid>
              <a:tr h="894355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Мировое сообщество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Совокупность современных обществ, существующих в мире.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91846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Научно-техническая революция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Скачок в развитии производства на основе достижений науки.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91846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Поколение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Группа людей, родившихся в определенный период, сформировавшаяся в одних и тех же исторических условиях.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91846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Культурное наследие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Часть культуры, созданная прошлыми поколениями, выдержавшая испытание временем и передающаяся как нечто ценное и почитаемое.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749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Экология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Наука об окружающей человека среде.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91846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Охрана природы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Меры по сохранению,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рациональному использованию и восстановлению ресурсов Земли.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39752" y="9565"/>
            <a:ext cx="6804248" cy="9087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24203"/>
            <a:ext cx="2339752" cy="867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39752" y="892154"/>
            <a:ext cx="6804248" cy="12961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2516" y="899895"/>
            <a:ext cx="2299724" cy="13127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22240" y="2188297"/>
            <a:ext cx="6789440" cy="133701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-2941" y="2212605"/>
            <a:ext cx="2325181" cy="13127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39752" y="3525314"/>
            <a:ext cx="6758338" cy="125527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-2941" y="3525315"/>
            <a:ext cx="2325181" cy="13127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22240" y="4780584"/>
            <a:ext cx="6775850" cy="8120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2516" y="4792274"/>
            <a:ext cx="2317236" cy="80033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39752" y="5592610"/>
            <a:ext cx="6758338" cy="12297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5557831"/>
            <a:ext cx="2339752" cy="13127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250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91649"/>
              </p:ext>
            </p:extLst>
          </p:nvPr>
        </p:nvGraphicFramePr>
        <p:xfrm>
          <a:off x="0" y="21298"/>
          <a:ext cx="9036496" cy="688144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339752"/>
                <a:gridCol w="6696744"/>
              </a:tblGrid>
              <a:tr h="894355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Хозяйство страны; рационально организованная экономическая деятельность людей, направленная на создание предметов и услуг, удовлетворяющих потребности людей.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45110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Блага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Предметы и средства удовлетворения потребностей человека.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81456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Это и домашнее хозяйство и хозяйство предприятия, и хозяйство города и хозяйство целого государства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94808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Производство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Процесс создания различных видов экономических продуктов (товаров и услуг), предназначенных для продажи.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749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Производитель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Человек, предприятие (фирма), изготавливающие товары и предоставляющие услуги.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749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Потребитель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Человек, предприятие (фирма), общество – тот, кто приобретает и использует товары и услуги для удовлетворения своих потребностей.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339752" y="-2"/>
            <a:ext cx="6696744" cy="15567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4462"/>
            <a:ext cx="2338129" cy="15567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39752" y="1561254"/>
            <a:ext cx="6695121" cy="8640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1556790"/>
            <a:ext cx="2339752" cy="867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39752" y="2425351"/>
            <a:ext cx="6695121" cy="130175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2425351"/>
            <a:ext cx="2339752" cy="13017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39752" y="3727108"/>
            <a:ext cx="6696744" cy="11577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717032"/>
            <a:ext cx="2339752" cy="11528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39752" y="4863956"/>
            <a:ext cx="6696744" cy="8689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4893369"/>
            <a:ext cx="2339752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339752" y="5732920"/>
            <a:ext cx="6696744" cy="112507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5757465"/>
            <a:ext cx="2339752" cy="1125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64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81186"/>
              </p:ext>
            </p:extLst>
          </p:nvPr>
        </p:nvGraphicFramePr>
        <p:xfrm>
          <a:off x="0" y="21298"/>
          <a:ext cx="9036496" cy="683670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339752"/>
                <a:gridCol w="6696744"/>
              </a:tblGrid>
              <a:tr h="1246883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Затраты производства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 всех расходов на организацию выпуска товаров, включая стоимость сырья, материалов</a:t>
                      </a:r>
                      <a:r>
                        <a:rPr lang="ru-RU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заработную плату работников.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397851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Деньги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Это всеобщее средство обмена: имея деньги можно купить любой товар. Первоначально роль денег выполняли различные товары: меха, зерно, скот,</a:t>
                      </a:r>
                      <a:r>
                        <a:rPr lang="ru-RU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позднее – металлы: серебро, золото, медь, бронза. Со временем начали выпускать бумажные деньги.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11609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Деньги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Средство платежа при выплате заработной платы, при покупке товара в кредит.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4250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Деньги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Средство накопления.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12882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Обмен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Это купля-продажа товаров и услуг.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63226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Рынок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Система экономических отношений, связанных с обменом товаров и услуг, место торговли.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346648" y="6896"/>
            <a:ext cx="6797149" cy="119675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0" y="18863"/>
            <a:ext cx="2346648" cy="11967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46648" y="1216426"/>
            <a:ext cx="6797149" cy="24285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1216426"/>
            <a:ext cx="2346648" cy="242859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46648" y="3645024"/>
            <a:ext cx="6797149" cy="90720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-1" y="3662062"/>
            <a:ext cx="2346649" cy="8901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346648" y="4552226"/>
            <a:ext cx="6797352" cy="6587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4552226"/>
            <a:ext cx="2346648" cy="70182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346648" y="5210947"/>
            <a:ext cx="6797352" cy="81774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5210946"/>
            <a:ext cx="2346648" cy="8177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46648" y="6043095"/>
            <a:ext cx="6770171" cy="8149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231" y="6043094"/>
            <a:ext cx="2344417" cy="81490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3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869020"/>
              </p:ext>
            </p:extLst>
          </p:nvPr>
        </p:nvGraphicFramePr>
        <p:xfrm>
          <a:off x="0" y="21298"/>
          <a:ext cx="9036496" cy="678220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555776"/>
                <a:gridCol w="6480720"/>
              </a:tblGrid>
              <a:tr h="527382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Рыночная цена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Денежное выражение стоимости товаров и услуг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45110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Банк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Финансовое учреждение, которое объединяет денежные средства, принимает за определенную плату вклады и предоставляет кредиты.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69086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Вклад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Денежные средства, размещаемые в целях хранения и получения доходов.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ru-RU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Предпринимательская деятельность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Это самостоятельная, осуществляемая на свой риск деятельность, направленная на систематическое получение прибыли от пользования имуществом, продажи товаров, выполнения работ или оказания услуг лицами, зарегистрированными в органах государственной власти.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74964">
                <a:tc>
                  <a:txBody>
                    <a:bodyPr/>
                    <a:lstStyle/>
                    <a:p>
                      <a:pPr algn="l"/>
                      <a:r>
                        <a:rPr lang="ru-RU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Предприниматель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200" dirty="0" smtClean="0">
                          <a:latin typeface="Times New Roman" pitchFamily="18" charset="0"/>
                          <a:cs typeface="Times New Roman" pitchFamily="18" charset="0"/>
                        </a:rPr>
                        <a:t>Это человек, основывающий новое дело, который на свои и заемные средства организует производство товаров и услуг для получения прибыли и удовлетворения потребностей человека и общества.</a:t>
                      </a:r>
                      <a:endParaRPr lang="ru-RU" sz="2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68080" y="3718"/>
            <a:ext cx="6563546" cy="8423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2304" y="20250"/>
            <a:ext cx="2555776" cy="836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68080" y="856962"/>
            <a:ext cx="6563546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846110"/>
            <a:ext cx="2568080" cy="157477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68080" y="2441138"/>
            <a:ext cx="6575920" cy="7865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2441137"/>
            <a:ext cx="2568080" cy="786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68080" y="3227646"/>
            <a:ext cx="6595392" cy="21715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2304" y="3227646"/>
            <a:ext cx="2555776" cy="21715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68080" y="5399146"/>
            <a:ext cx="6575920" cy="14672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5399146"/>
            <a:ext cx="2568080" cy="148877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486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955968"/>
              </p:ext>
            </p:extLst>
          </p:nvPr>
        </p:nvGraphicFramePr>
        <p:xfrm>
          <a:off x="0" y="21298"/>
          <a:ext cx="9144000" cy="647166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586181"/>
                <a:gridCol w="6557819"/>
              </a:tblGrid>
              <a:tr h="527382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Бизнес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Это деятельность человека или группы людей, связанная с производством, продажей и покупкой товаров и услуг.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45110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Виды бизнеса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Производственный, торговый, финансовый, страховой. Бизнес бывает крупным, средним и мелким.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69086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Фирма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Торговое или промышленное предприятие, использующее природные ресурсы, капиталы и руд людей</a:t>
                      </a:r>
                      <a:r>
                        <a:rPr lang="ru-RU" sz="2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создания и продажи потребителям товаров и услуг с целью получения прибыли.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Менеджеры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Руководитель персоналом.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749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Семейный бюджет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Это доходы и расходы семьи за определенный период времени.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749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 семьи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Это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все денежные поступления семьи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86133" y="-5680"/>
            <a:ext cx="6588224" cy="12024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-10547" y="0"/>
            <a:ext cx="2566323" cy="11967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86133" y="1196752"/>
            <a:ext cx="6588224" cy="12024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0" y="1193574"/>
            <a:ext cx="2586133" cy="11967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86133" y="2390326"/>
            <a:ext cx="6557867" cy="18939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2381468"/>
            <a:ext cx="2586133" cy="190277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86133" y="4284238"/>
            <a:ext cx="6557867" cy="60121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4269972"/>
            <a:ext cx="2586133" cy="61548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86133" y="4885454"/>
            <a:ext cx="6557867" cy="8261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4908476"/>
            <a:ext cx="2586133" cy="8247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555776" y="5711620"/>
            <a:ext cx="6639271" cy="82616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-10547" y="5701614"/>
            <a:ext cx="2596680" cy="8247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28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292180"/>
              </p:ext>
            </p:extLst>
          </p:nvPr>
        </p:nvGraphicFramePr>
        <p:xfrm>
          <a:off x="0" y="21298"/>
          <a:ext cx="9144000" cy="425325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586181"/>
                <a:gridCol w="6557819"/>
              </a:tblGrid>
              <a:tr h="527382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 семьи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Затраты денежных средств в семье.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45110">
                <a:tc>
                  <a:txBody>
                    <a:bodyPr/>
                    <a:lstStyle/>
                    <a:p>
                      <a:pPr algn="l"/>
                      <a:r>
                        <a:rPr lang="ru-RU" sz="2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Сбалансированный бюджет</a:t>
                      </a:r>
                      <a:endParaRPr lang="ru-RU" sz="2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Это когда доходы семьи равняются расходам.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69086"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Дефицит бюджета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Это когда расходы в семье больше доходов.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5760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Прожиточный минимум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Это наименьшее количество жизненных средств, необходимых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поддержания здоровья и жизнедеятельности человека.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74964"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Установленный государством обязательный платеж с полученных доходов.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50773" y="0"/>
            <a:ext cx="6577879" cy="5486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-4465" y="0"/>
            <a:ext cx="2560241" cy="5486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55776" y="558212"/>
            <a:ext cx="6572876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20" y="538199"/>
            <a:ext cx="2549353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55776" y="1410409"/>
            <a:ext cx="6572876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-14676" y="1422308"/>
            <a:ext cx="2570452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55776" y="2274502"/>
            <a:ext cx="6567569" cy="115449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420" y="2273722"/>
            <a:ext cx="2549353" cy="11544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5776" y="3428217"/>
            <a:ext cx="6567569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420" y="3398977"/>
            <a:ext cx="2554356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0619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639</Words>
  <Application>Microsoft Office PowerPoint</Application>
  <PresentationFormat>Экран (4:3)</PresentationFormat>
  <Paragraphs>93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0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20</cp:revision>
  <dcterms:created xsi:type="dcterms:W3CDTF">2012-11-26T19:29:11Z</dcterms:created>
  <dcterms:modified xsi:type="dcterms:W3CDTF">2012-12-10T11:46:45Z</dcterms:modified>
</cp:coreProperties>
</file>